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518" r:id="rId2"/>
    <p:sldId id="389" r:id="rId3"/>
    <p:sldId id="478" r:id="rId4"/>
    <p:sldId id="479" r:id="rId5"/>
    <p:sldId id="480" r:id="rId6"/>
    <p:sldId id="481" r:id="rId7"/>
    <p:sldId id="482" r:id="rId8"/>
    <p:sldId id="483" r:id="rId9"/>
    <p:sldId id="484" r:id="rId10"/>
    <p:sldId id="485" r:id="rId11"/>
    <p:sldId id="486" r:id="rId12"/>
    <p:sldId id="487" r:id="rId13"/>
    <p:sldId id="488" r:id="rId14"/>
    <p:sldId id="490" r:id="rId15"/>
    <p:sldId id="519" r:id="rId16"/>
    <p:sldId id="471" r:id="rId17"/>
    <p:sldId id="489" r:id="rId18"/>
  </p:sldIdLst>
  <p:sldSz cx="6858000" cy="9144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showGuides="1">
      <p:cViewPr varScale="1">
        <p:scale>
          <a:sx n="60" d="100"/>
          <a:sy n="60" d="100"/>
        </p:scale>
        <p:origin x="2652" y="6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E48B5CE5-1F5D-4C38-908C-C7C169DB8FAC}"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2EBDEC-58AE-4240-916F-051EA5033F3E}" type="slidenum">
              <a:rPr lang="en-US" smtClean="0"/>
              <a:t>‹#›</a:t>
            </a:fld>
            <a:endParaRPr lang="en-US"/>
          </a:p>
        </p:txBody>
      </p:sp>
    </p:spTree>
    <p:extLst>
      <p:ext uri="{BB962C8B-B14F-4D97-AF65-F5344CB8AC3E}">
        <p14:creationId xmlns:p14="http://schemas.microsoft.com/office/powerpoint/2010/main" val="41032180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8B5CE5-1F5D-4C38-908C-C7C169DB8FAC}"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2EBDEC-58AE-4240-916F-051EA5033F3E}" type="slidenum">
              <a:rPr lang="en-US" smtClean="0"/>
              <a:t>‹#›</a:t>
            </a:fld>
            <a:endParaRPr lang="en-US"/>
          </a:p>
        </p:txBody>
      </p:sp>
    </p:spTree>
    <p:extLst>
      <p:ext uri="{BB962C8B-B14F-4D97-AF65-F5344CB8AC3E}">
        <p14:creationId xmlns:p14="http://schemas.microsoft.com/office/powerpoint/2010/main" val="3673733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8B5CE5-1F5D-4C38-908C-C7C169DB8FAC}"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2EBDEC-58AE-4240-916F-051EA5033F3E}" type="slidenum">
              <a:rPr lang="en-US" smtClean="0"/>
              <a:t>‹#›</a:t>
            </a:fld>
            <a:endParaRPr lang="en-US"/>
          </a:p>
        </p:txBody>
      </p:sp>
    </p:spTree>
    <p:extLst>
      <p:ext uri="{BB962C8B-B14F-4D97-AF65-F5344CB8AC3E}">
        <p14:creationId xmlns:p14="http://schemas.microsoft.com/office/powerpoint/2010/main" val="3891997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E48B5CE5-1F5D-4C38-908C-C7C169DB8FAC}"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2EBDEC-58AE-4240-916F-051EA5033F3E}" type="slidenum">
              <a:rPr lang="en-US" smtClean="0"/>
              <a:t>‹#›</a:t>
            </a:fld>
            <a:endParaRPr lang="en-US"/>
          </a:p>
        </p:txBody>
      </p:sp>
    </p:spTree>
    <p:extLst>
      <p:ext uri="{BB962C8B-B14F-4D97-AF65-F5344CB8AC3E}">
        <p14:creationId xmlns:p14="http://schemas.microsoft.com/office/powerpoint/2010/main" val="16100253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48B5CE5-1F5D-4C38-908C-C7C169DB8FAC}"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2EBDEC-58AE-4240-916F-051EA5033F3E}" type="slidenum">
              <a:rPr lang="en-US" smtClean="0"/>
              <a:t>‹#›</a:t>
            </a:fld>
            <a:endParaRPr lang="en-US"/>
          </a:p>
        </p:txBody>
      </p:sp>
    </p:spTree>
    <p:extLst>
      <p:ext uri="{BB962C8B-B14F-4D97-AF65-F5344CB8AC3E}">
        <p14:creationId xmlns:p14="http://schemas.microsoft.com/office/powerpoint/2010/main" val="22876327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48B5CE5-1F5D-4C38-908C-C7C169DB8FAC}"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2EBDEC-58AE-4240-916F-051EA5033F3E}" type="slidenum">
              <a:rPr lang="en-US" smtClean="0"/>
              <a:t>‹#›</a:t>
            </a:fld>
            <a:endParaRPr lang="en-US"/>
          </a:p>
        </p:txBody>
      </p:sp>
    </p:spTree>
    <p:extLst>
      <p:ext uri="{BB962C8B-B14F-4D97-AF65-F5344CB8AC3E}">
        <p14:creationId xmlns:p14="http://schemas.microsoft.com/office/powerpoint/2010/main" val="15888309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48B5CE5-1F5D-4C38-908C-C7C169DB8FAC}" type="datetimeFigureOut">
              <a:rPr lang="en-US" smtClean="0"/>
              <a:t>9/3/2024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2EBDEC-58AE-4240-916F-051EA5033F3E}" type="slidenum">
              <a:rPr lang="en-US" smtClean="0"/>
              <a:t>‹#›</a:t>
            </a:fld>
            <a:endParaRPr lang="en-US"/>
          </a:p>
        </p:txBody>
      </p:sp>
    </p:spTree>
    <p:extLst>
      <p:ext uri="{BB962C8B-B14F-4D97-AF65-F5344CB8AC3E}">
        <p14:creationId xmlns:p14="http://schemas.microsoft.com/office/powerpoint/2010/main" val="6904837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48B5CE5-1F5D-4C38-908C-C7C169DB8FAC}" type="datetimeFigureOut">
              <a:rPr lang="en-US" smtClean="0"/>
              <a:t>9/3/2024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2EBDEC-58AE-4240-916F-051EA5033F3E}" type="slidenum">
              <a:rPr lang="en-US" smtClean="0"/>
              <a:t>‹#›</a:t>
            </a:fld>
            <a:endParaRPr lang="en-US"/>
          </a:p>
        </p:txBody>
      </p:sp>
    </p:spTree>
    <p:extLst>
      <p:ext uri="{BB962C8B-B14F-4D97-AF65-F5344CB8AC3E}">
        <p14:creationId xmlns:p14="http://schemas.microsoft.com/office/powerpoint/2010/main" val="1504816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8B5CE5-1F5D-4C38-908C-C7C169DB8FAC}" type="datetimeFigureOut">
              <a:rPr lang="en-US" smtClean="0"/>
              <a:t>9/3/2024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2EBDEC-58AE-4240-916F-051EA5033F3E}" type="slidenum">
              <a:rPr lang="en-US" smtClean="0"/>
              <a:t>‹#›</a:t>
            </a:fld>
            <a:endParaRPr lang="en-US"/>
          </a:p>
        </p:txBody>
      </p:sp>
    </p:spTree>
    <p:extLst>
      <p:ext uri="{BB962C8B-B14F-4D97-AF65-F5344CB8AC3E}">
        <p14:creationId xmlns:p14="http://schemas.microsoft.com/office/powerpoint/2010/main" val="2054426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8B5CE5-1F5D-4C38-908C-C7C169DB8FAC}"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2EBDEC-58AE-4240-916F-051EA5033F3E}" type="slidenum">
              <a:rPr lang="en-US" smtClean="0"/>
              <a:t>‹#›</a:t>
            </a:fld>
            <a:endParaRPr lang="en-US"/>
          </a:p>
        </p:txBody>
      </p:sp>
    </p:spTree>
    <p:extLst>
      <p:ext uri="{BB962C8B-B14F-4D97-AF65-F5344CB8AC3E}">
        <p14:creationId xmlns:p14="http://schemas.microsoft.com/office/powerpoint/2010/main" val="3324135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E48B5CE5-1F5D-4C38-908C-C7C169DB8FAC}"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2EBDEC-58AE-4240-916F-051EA5033F3E}" type="slidenum">
              <a:rPr lang="en-US" smtClean="0"/>
              <a:t>‹#›</a:t>
            </a:fld>
            <a:endParaRPr lang="en-US"/>
          </a:p>
        </p:txBody>
      </p:sp>
    </p:spTree>
    <p:extLst>
      <p:ext uri="{BB962C8B-B14F-4D97-AF65-F5344CB8AC3E}">
        <p14:creationId xmlns:p14="http://schemas.microsoft.com/office/powerpoint/2010/main" val="878395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E48B5CE5-1F5D-4C38-908C-C7C169DB8FAC}" type="datetimeFigureOut">
              <a:rPr lang="en-US" smtClean="0"/>
              <a:t>9/3/2024</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AA2EBDEC-58AE-4240-916F-051EA5033F3E}" type="slidenum">
              <a:rPr lang="en-US" smtClean="0"/>
              <a:t>‹#›</a:t>
            </a:fld>
            <a:endParaRPr lang="en-US"/>
          </a:p>
        </p:txBody>
      </p:sp>
    </p:spTree>
    <p:extLst>
      <p:ext uri="{BB962C8B-B14F-4D97-AF65-F5344CB8AC3E}">
        <p14:creationId xmlns:p14="http://schemas.microsoft.com/office/powerpoint/2010/main" val="8141925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IN" b="1" dirty="0">
              <a:solidFill>
                <a:srgbClr val="C00000"/>
              </a:solidFill>
              <a:latin typeface="Times New Roman" pitchFamily="18" charset="0"/>
              <a:cs typeface="Times New Roman" pitchFamily="18" charset="0"/>
            </a:endParaRPr>
          </a:p>
          <a:p>
            <a:pPr algn="ctr"/>
            <a:r>
              <a:rPr lang="en-IN" sz="2400" b="1" dirty="0">
                <a:solidFill>
                  <a:srgbClr val="C00000"/>
                </a:solidFill>
                <a:latin typeface="Times New Roman" pitchFamily="18" charset="0"/>
                <a:cs typeface="Times New Roman" pitchFamily="18" charset="0"/>
              </a:rPr>
              <a:t>M.A</a:t>
            </a:r>
            <a:r>
              <a:rPr lang="en-IN" b="1" dirty="0">
                <a:solidFill>
                  <a:srgbClr val="C00000"/>
                </a:solidFill>
                <a:latin typeface="Times New Roman" pitchFamily="18" charset="0"/>
                <a:cs typeface="Times New Roman" pitchFamily="18" charset="0"/>
              </a:rPr>
              <a:t>. </a:t>
            </a:r>
            <a:r>
              <a:rPr lang="en-IN" sz="2400" b="1" dirty="0">
                <a:solidFill>
                  <a:srgbClr val="C00000"/>
                </a:solidFill>
                <a:latin typeface="Times New Roman" pitchFamily="18" charset="0"/>
                <a:cs typeface="Times New Roman" pitchFamily="18" charset="0"/>
              </a:rPr>
              <a:t>Political Science </a:t>
            </a:r>
          </a:p>
          <a:p>
            <a:pPr algn="ctr"/>
            <a:r>
              <a:rPr lang="en-US" sz="2000" b="1" dirty="0">
                <a:solidFill>
                  <a:prstClr val="black"/>
                </a:solidFill>
                <a:latin typeface="Times New Roman" pitchFamily="18" charset="0"/>
                <a:cs typeface="Times New Roman" pitchFamily="18" charset="0"/>
              </a:rPr>
              <a:t>Program Specification Outcomes</a:t>
            </a:r>
          </a:p>
          <a:p>
            <a:pPr lvl="0"/>
            <a:endParaRPr lang="en-US" sz="2000" dirty="0">
              <a:solidFill>
                <a:prstClr val="black"/>
              </a:solidFill>
              <a:latin typeface="Times New Roman" pitchFamily="18" charset="0"/>
              <a:cs typeface="Times New Roman" pitchFamily="18" charset="0"/>
            </a:endParaRPr>
          </a:p>
          <a:p>
            <a:pPr lvl="0" algn="just"/>
            <a:r>
              <a:rPr lang="en-US" dirty="0">
                <a:solidFill>
                  <a:prstClr val="black"/>
                </a:solidFill>
                <a:latin typeface="Times New Roman" pitchFamily="18" charset="0"/>
                <a:cs typeface="Times New Roman" pitchFamily="18" charset="0"/>
              </a:rPr>
              <a:t>Upon completion of the M.A Degree program:- </a:t>
            </a:r>
          </a:p>
          <a:p>
            <a:pPr lvl="0" algn="just"/>
            <a:endParaRPr lang="en-US" dirty="0">
              <a:solidFill>
                <a:prstClr val="black"/>
              </a:solidFill>
              <a:latin typeface="Times New Roman" pitchFamily="18" charset="0"/>
              <a:cs typeface="Times New Roman" pitchFamily="18" charset="0"/>
            </a:endParaRPr>
          </a:p>
          <a:p>
            <a:pPr lvl="0" algn="just"/>
            <a:endParaRPr lang="en-US" dirty="0">
              <a:solidFill>
                <a:prstClr val="black"/>
              </a:solidFill>
              <a:latin typeface="Times New Roman" pitchFamily="18" charset="0"/>
              <a:cs typeface="Times New Roman" pitchFamily="18" charset="0"/>
            </a:endParaRPr>
          </a:p>
          <a:p>
            <a:pPr lvl="0" algn="just"/>
            <a:endParaRPr lang="en-US" dirty="0">
              <a:solidFill>
                <a:prstClr val="black"/>
              </a:solidFill>
              <a:latin typeface="Times New Roman" pitchFamily="18" charset="0"/>
              <a:cs typeface="Times New Roman" pitchFamily="18" charset="0"/>
            </a:endParaRPr>
          </a:p>
          <a:p>
            <a:pPr algn="ctr"/>
            <a:endParaRPr lang="en-IN" b="1" dirty="0">
              <a:solidFill>
                <a:srgbClr val="C00000"/>
              </a:solidFill>
              <a:latin typeface="Times New Roman" pitchFamily="18" charset="0"/>
              <a:cs typeface="Times New Roman" pitchFamily="18" charset="0"/>
            </a:endParaRPr>
          </a:p>
          <a:p>
            <a:pPr algn="ctr"/>
            <a:endParaRPr lang="en-IN" b="1" dirty="0">
              <a:solidFill>
                <a:srgbClr val="C00000"/>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221149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dirty="0"/>
          </a:p>
          <a:p>
            <a:r>
              <a:rPr lang="en-US" dirty="0">
                <a:latin typeface="Times New Roman" pitchFamily="18" charset="0"/>
                <a:cs typeface="Times New Roman" pitchFamily="18" charset="0"/>
              </a:rPr>
              <a:t> </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75769050"/>
              </p:ext>
            </p:extLst>
          </p:nvPr>
        </p:nvGraphicFramePr>
        <p:xfrm>
          <a:off x="685800" y="2667000"/>
          <a:ext cx="5562600" cy="390144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PSO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dirty="0">
                          <a:solidFill>
                            <a:schemeClr val="tx1"/>
                          </a:solidFill>
                          <a:latin typeface="Times New Roman" pitchFamily="18" charset="0"/>
                          <a:cs typeface="Times New Roman" pitchFamily="18" charset="0"/>
                        </a:rPr>
                        <a:t>Students will be able to describe the history and making of Indian constitution with its philosophical base. Students will be able to explain parliamentary system in India</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PSO 2.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Students will be able to critically analyze and apply the basic principles of Indian and Western political thinkers and scholars.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PSO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Students will be able to understand the composition and functions of Election Commission of India and other State Election Commissions and can work as an observer.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PSO</a:t>
                      </a:r>
                      <a:r>
                        <a:rPr lang="en-US" sz="1600" b="0" baseline="0" dirty="0">
                          <a:solidFill>
                            <a:schemeClr val="tx1"/>
                          </a:solidFill>
                          <a:latin typeface="Times New Roman" pitchFamily="18" charset="0"/>
                          <a:cs typeface="Times New Roman" pitchFamily="18" charset="0"/>
                        </a:rPr>
                        <a:t> 4.</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dirty="0">
                          <a:solidFill>
                            <a:schemeClr val="tx1"/>
                          </a:solidFill>
                          <a:latin typeface="Times New Roman" pitchFamily="18" charset="0"/>
                          <a:cs typeface="Times New Roman" pitchFamily="18" charset="0"/>
                        </a:rPr>
                        <a:t>Students will be able to understand the meaning, nature and scope of the International Relations. The programme provides the students with the capacity to identify issues and problems relating to the realization of human rights.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a:t>
            </a:r>
            <a:r>
              <a:rPr lang="en-IN" b="1" dirty="0">
                <a:solidFill>
                  <a:schemeClr val="tx1"/>
                </a:solidFill>
                <a:latin typeface="Times New Roman" pitchFamily="18" charset="0"/>
                <a:cs typeface="Times New Roman" pitchFamily="18" charset="0"/>
              </a:rPr>
              <a:t>Indian Government &amp; Politics</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53481393"/>
              </p:ext>
            </p:extLst>
          </p:nvPr>
        </p:nvGraphicFramePr>
        <p:xfrm>
          <a:off x="685800" y="2667000"/>
          <a:ext cx="5562600" cy="379603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Explain Constituent</a:t>
                      </a:r>
                      <a:r>
                        <a:rPr lang="en-US" sz="1600" b="0" kern="1200" baseline="0" dirty="0">
                          <a:solidFill>
                            <a:schemeClr val="tx1"/>
                          </a:solidFill>
                          <a:latin typeface="Times New Roman" pitchFamily="18" charset="0"/>
                          <a:ea typeface="+mn-ea"/>
                          <a:cs typeface="Times New Roman" pitchFamily="18" charset="0"/>
                        </a:rPr>
                        <a:t> Assembly, its constitution and features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a:t>
                      </a:r>
                      <a:r>
                        <a:rPr lang="en-US" sz="1600" b="0" kern="1200" baseline="0" dirty="0">
                          <a:solidFill>
                            <a:schemeClr val="dk1"/>
                          </a:solidFill>
                          <a:latin typeface="Times New Roman" pitchFamily="18" charset="0"/>
                          <a:ea typeface="+mn-ea"/>
                          <a:cs typeface="Times New Roman" pitchFamily="18" charset="0"/>
                        </a:rPr>
                        <a:t> preamble, fundamental rights, fundamental duties, principles of  State policy and amendment  procedure.</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Union executive, president, Prime minister and council of ministers.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Union legislature and Union judiciary.</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Political</a:t>
                      </a:r>
                      <a:r>
                        <a:rPr lang="en-US" sz="1600" b="0" kern="1200" baseline="0" dirty="0">
                          <a:solidFill>
                            <a:schemeClr val="dk1"/>
                          </a:solidFill>
                          <a:latin typeface="Times New Roman" pitchFamily="18" charset="0"/>
                          <a:ea typeface="+mn-ea"/>
                          <a:cs typeface="Times New Roman" pitchFamily="18" charset="0"/>
                        </a:rPr>
                        <a:t> processes like nature and Indian politics party system, challenges before Indian polity, casteism, regionalism, </a:t>
                      </a:r>
                      <a:r>
                        <a:rPr lang="en-US" sz="1600" b="0" kern="1200" baseline="0" dirty="0" err="1">
                          <a:solidFill>
                            <a:schemeClr val="dk1"/>
                          </a:solidFill>
                          <a:latin typeface="Times New Roman" pitchFamily="18" charset="0"/>
                          <a:ea typeface="+mn-ea"/>
                          <a:cs typeface="Times New Roman" pitchFamily="18" charset="0"/>
                        </a:rPr>
                        <a:t>lingualism,communism</a:t>
                      </a:r>
                      <a:r>
                        <a:rPr lang="en-US" sz="1600" b="0" kern="1200" baseline="0" dirty="0">
                          <a:solidFill>
                            <a:schemeClr val="dk1"/>
                          </a:solidFill>
                          <a:latin typeface="Times New Roman" pitchFamily="18" charset="0"/>
                          <a:ea typeface="+mn-ea"/>
                          <a:cs typeface="Times New Roman" pitchFamily="18" charset="0"/>
                        </a:rPr>
                        <a:t>, corruption and criminalization and  </a:t>
                      </a:r>
                      <a:r>
                        <a:rPr lang="en-US" sz="1600" b="0" kern="1200" baseline="0" dirty="0" err="1">
                          <a:solidFill>
                            <a:schemeClr val="dk1"/>
                          </a:solidFill>
                          <a:latin typeface="Times New Roman" pitchFamily="18" charset="0"/>
                          <a:ea typeface="+mn-ea"/>
                          <a:cs typeface="Times New Roman" pitchFamily="18" charset="0"/>
                        </a:rPr>
                        <a:t>naxalism</a:t>
                      </a:r>
                      <a:r>
                        <a:rPr lang="en-US" sz="1600" b="0" kern="1200" baseline="0" dirty="0">
                          <a:solidFill>
                            <a:schemeClr val="dk1"/>
                          </a:solidFill>
                          <a:latin typeface="Times New Roman" pitchFamily="18" charset="0"/>
                          <a:ea typeface="+mn-ea"/>
                          <a:cs typeface="Times New Roman" pitchFamily="18" charset="0"/>
                        </a:rPr>
                        <a:t>.</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r>
              <a:rPr lang="en-US" b="1" dirty="0">
                <a:solidFill>
                  <a:srgbClr val="FF0000"/>
                </a:solidFill>
                <a:latin typeface="Times New Roman" pitchFamily="18" charset="0"/>
                <a:cs typeface="Times New Roman" pitchFamily="18" charset="0"/>
              </a:rPr>
              <a:t>		</a:t>
            </a:r>
            <a:r>
              <a:rPr lang="en-US" sz="2400" b="1" dirty="0">
                <a:solidFill>
                  <a:srgbClr val="FF0000"/>
                </a:solidFill>
                <a:latin typeface="Times New Roman" pitchFamily="18" charset="0"/>
                <a:cs typeface="Times New Roman" pitchFamily="18" charset="0"/>
              </a:rPr>
              <a:t>Course Outcomes</a:t>
            </a:r>
          </a:p>
          <a:p>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II-</a:t>
            </a:r>
            <a:r>
              <a:rPr lang="en-IN" b="1" dirty="0">
                <a:solidFill>
                  <a:schemeClr val="tx1"/>
                </a:solidFill>
                <a:latin typeface="Times New Roman" pitchFamily="18" charset="0"/>
                <a:cs typeface="Times New Roman" pitchFamily="18" charset="0"/>
              </a:rPr>
              <a:t>State Politics in India</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939539432"/>
              </p:ext>
            </p:extLst>
          </p:nvPr>
        </p:nvGraphicFramePr>
        <p:xfrm>
          <a:off x="685800" y="2667000"/>
          <a:ext cx="5562600" cy="365061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457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Explain Governor,</a:t>
                      </a:r>
                      <a:r>
                        <a:rPr lang="en-US" sz="1600" b="0" kern="1200" baseline="0" dirty="0">
                          <a:solidFill>
                            <a:schemeClr val="tx1"/>
                          </a:solidFill>
                          <a:latin typeface="Times New Roman" pitchFamily="18" charset="0"/>
                          <a:ea typeface="+mn-ea"/>
                          <a:cs typeface="Times New Roman" pitchFamily="18" charset="0"/>
                        </a:rPr>
                        <a:t> Chief Minister and Council.</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Vidhansabha and Vidhan Parisad.</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79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High Court</a:t>
                      </a:r>
                      <a:r>
                        <a:rPr lang="en-US" sz="1600" b="0" kern="1200" baseline="0" dirty="0">
                          <a:solidFill>
                            <a:schemeClr val="dk1"/>
                          </a:solidFill>
                          <a:latin typeface="Times New Roman" pitchFamily="18" charset="0"/>
                          <a:ea typeface="+mn-ea"/>
                          <a:cs typeface="Times New Roman" pitchFamily="18" charset="0"/>
                        </a:rPr>
                        <a:t> and subordinate courts.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problems like autonomy, creation and new State, globalization and coalition</a:t>
                      </a:r>
                      <a:r>
                        <a:rPr lang="en-US" sz="1600" b="0" kern="1200" baseline="0" dirty="0">
                          <a:solidFill>
                            <a:schemeClr val="dk1"/>
                          </a:solidFill>
                          <a:latin typeface="Times New Roman" pitchFamily="18" charset="0"/>
                          <a:ea typeface="+mn-ea"/>
                          <a:cs typeface="Times New Roman" pitchFamily="18" charset="0"/>
                        </a:rPr>
                        <a:t> politics, </a:t>
                      </a:r>
                      <a:r>
                        <a:rPr lang="en-US" sz="1600" b="0" kern="1200" baseline="0" dirty="0" err="1">
                          <a:solidFill>
                            <a:schemeClr val="dk1"/>
                          </a:solidFill>
                          <a:latin typeface="Times New Roman" pitchFamily="18" charset="0"/>
                          <a:ea typeface="+mn-ea"/>
                          <a:cs typeface="Times New Roman" pitchFamily="18" charset="0"/>
                        </a:rPr>
                        <a:t>interState</a:t>
                      </a:r>
                      <a:r>
                        <a:rPr lang="en-US" sz="1600" b="0" kern="1200" baseline="0" dirty="0">
                          <a:solidFill>
                            <a:schemeClr val="dk1"/>
                          </a:solidFill>
                          <a:latin typeface="Times New Roman" pitchFamily="18" charset="0"/>
                          <a:ea typeface="+mn-ea"/>
                          <a:cs typeface="Times New Roman" pitchFamily="18" charset="0"/>
                        </a:rPr>
                        <a:t> river water  disputes and factors influencing State politics in India.</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interstate politics</a:t>
                      </a:r>
                      <a:r>
                        <a:rPr lang="en-US" sz="1600" b="0" kern="1200" baseline="0" dirty="0">
                          <a:solidFill>
                            <a:schemeClr val="dk1"/>
                          </a:solidFill>
                          <a:latin typeface="Times New Roman" pitchFamily="18" charset="0"/>
                          <a:ea typeface="+mn-ea"/>
                          <a:cs typeface="Times New Roman" pitchFamily="18" charset="0"/>
                        </a:rPr>
                        <a:t> ,State planning commission, State finance commission State election commission and board patterns of State politics in India.</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sz="2400"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III-</a:t>
            </a:r>
            <a:r>
              <a:rPr lang="en-IN" b="1" dirty="0">
                <a:solidFill>
                  <a:schemeClr val="tx1"/>
                </a:solidFill>
                <a:latin typeface="Times New Roman" pitchFamily="18" charset="0"/>
                <a:cs typeface="Times New Roman" pitchFamily="18" charset="0"/>
              </a:rPr>
              <a:t>International Law</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450319180"/>
              </p:ext>
            </p:extLst>
          </p:nvPr>
        </p:nvGraphicFramePr>
        <p:xfrm>
          <a:off x="685800" y="2667000"/>
          <a:ext cx="5562600" cy="355219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Explain origin, development, meaning, nature and source of International</a:t>
                      </a:r>
                      <a:r>
                        <a:rPr lang="en-US" sz="1600" b="0" kern="1200" baseline="0" dirty="0">
                          <a:solidFill>
                            <a:schemeClr val="tx1"/>
                          </a:solidFill>
                          <a:latin typeface="Times New Roman" pitchFamily="18" charset="0"/>
                          <a:ea typeface="+mn-ea"/>
                          <a:cs typeface="Times New Roman" pitchFamily="18" charset="0"/>
                        </a:rPr>
                        <a:t> law.</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relationship between International and National law</a:t>
                      </a:r>
                      <a:r>
                        <a:rPr lang="en-US" sz="1600" b="0" kern="1200" baseline="0" dirty="0">
                          <a:solidFill>
                            <a:schemeClr val="dk1"/>
                          </a:solidFill>
                          <a:latin typeface="Times New Roman" pitchFamily="18" charset="0"/>
                          <a:ea typeface="+mn-ea"/>
                          <a:cs typeface="Times New Roman" pitchFamily="18" charset="0"/>
                        </a:rPr>
                        <a:t>, coditication and progressive development.</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a:t>
                      </a:r>
                      <a:r>
                        <a:rPr lang="en-US" sz="1600" b="0" kern="1200" baseline="0" dirty="0">
                          <a:solidFill>
                            <a:schemeClr val="dk1"/>
                          </a:solidFill>
                          <a:latin typeface="Times New Roman" pitchFamily="18" charset="0"/>
                          <a:ea typeface="+mn-ea"/>
                          <a:cs typeface="Times New Roman" pitchFamily="18" charset="0"/>
                        </a:rPr>
                        <a:t> legal principal, recognition, equality, law of Sea, Diplomatic Immunities and preveledges and extradition.</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a:t>
                      </a:r>
                      <a:r>
                        <a:rPr lang="en-US" sz="1600" b="0" kern="1200" baseline="0" dirty="0">
                          <a:solidFill>
                            <a:schemeClr val="dk1"/>
                          </a:solidFill>
                          <a:latin typeface="Times New Roman" pitchFamily="18" charset="0"/>
                          <a:ea typeface="+mn-ea"/>
                          <a:cs typeface="Times New Roman" pitchFamily="18" charset="0"/>
                        </a:rPr>
                        <a:t> law of neutrality right and duties of neutral power, violations of neutral powers.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laws of Air, laws and sea, warfares, treatment of prisoners</a:t>
                      </a:r>
                      <a:r>
                        <a:rPr lang="en-US" sz="1600" b="0" kern="1200" baseline="0" dirty="0">
                          <a:solidFill>
                            <a:schemeClr val="dk1"/>
                          </a:solidFill>
                          <a:latin typeface="Times New Roman" pitchFamily="18" charset="0"/>
                          <a:ea typeface="+mn-ea"/>
                          <a:cs typeface="Times New Roman" pitchFamily="18" charset="0"/>
                        </a:rPr>
                        <a:t> of War, 1949 Geneva Convention.</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Paper-IV-</a:t>
            </a:r>
            <a:r>
              <a:rPr lang="en-IN" b="1" dirty="0">
                <a:solidFill>
                  <a:schemeClr val="tx1"/>
                </a:solidFill>
                <a:latin typeface="Times New Roman" pitchFamily="18" charset="0"/>
                <a:cs typeface="Times New Roman" pitchFamily="18" charset="0"/>
              </a:rPr>
              <a:t>Indian Foreign Policy</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925267935"/>
              </p:ext>
            </p:extLst>
          </p:nvPr>
        </p:nvGraphicFramePr>
        <p:xfrm>
          <a:off x="685800" y="2667000"/>
          <a:ext cx="5562600" cy="348424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Explain meaning nature, determinants principles and objectives.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India's policy with Pakistan, Bangladesh and Sri Lanka.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policy with Pakistan, Bangladesh &amp; Sri Lanka.</a:t>
                      </a:r>
                      <a:endParaRPr lang="en-US" sz="1600" kern="1200" dirty="0">
                        <a:solidFill>
                          <a:schemeClr val="dk1"/>
                        </a:solidFill>
                        <a:latin typeface="Times New Roman" pitchFamily="18" charset="0"/>
                        <a:ea typeface="+mn-ea"/>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policy with Nepal, Bhutan and SAARC.</a:t>
                      </a:r>
                      <a:endParaRPr lang="en-US" sz="1600" kern="1200" dirty="0">
                        <a:solidFill>
                          <a:schemeClr val="dk1"/>
                        </a:solidFill>
                        <a:latin typeface="Times New Roman" pitchFamily="18" charset="0"/>
                        <a:ea typeface="+mn-ea"/>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policy with UNO and explain policy regarding Nuclear disarmament and India challenges in 21</a:t>
                      </a:r>
                      <a:r>
                        <a:rPr lang="en-IN" sz="1600" kern="1200" baseline="30000" dirty="0">
                          <a:solidFill>
                            <a:schemeClr val="dk1"/>
                          </a:solidFill>
                          <a:latin typeface="Times New Roman" pitchFamily="18" charset="0"/>
                          <a:ea typeface="+mn-ea"/>
                          <a:cs typeface="Times New Roman" pitchFamily="18" charset="0"/>
                        </a:rPr>
                        <a:t>st</a:t>
                      </a:r>
                      <a:r>
                        <a:rPr lang="en-IN" sz="1600" kern="1200" dirty="0">
                          <a:solidFill>
                            <a:schemeClr val="dk1"/>
                          </a:solidFill>
                          <a:latin typeface="Times New Roman" pitchFamily="18" charset="0"/>
                          <a:ea typeface="+mn-ea"/>
                          <a:cs typeface="Times New Roman" pitchFamily="18" charset="0"/>
                        </a:rPr>
                        <a:t> century.</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Semester-IV</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Paper-I- </a:t>
            </a:r>
            <a:r>
              <a:rPr lang="en-IN" b="1" dirty="0">
                <a:solidFill>
                  <a:schemeClr val="tx1"/>
                </a:solidFill>
                <a:latin typeface="Times New Roman" pitchFamily="18" charset="0"/>
                <a:cs typeface="Times New Roman" pitchFamily="18" charset="0"/>
              </a:rPr>
              <a:t>Federalism in India and Local Self Government</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398887334"/>
              </p:ext>
            </p:extLst>
          </p:nvPr>
        </p:nvGraphicFramePr>
        <p:xfrm>
          <a:off x="685800" y="2667000"/>
          <a:ext cx="5562600" cy="341630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Explain development and nature. and centre. State governments.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Sarcaria commission.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New trends, prospects, 73rd 14th amendments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Rural local self government in me, its powers and organisation.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finance and Bureaucracy in Local government, reservation to women and issues of autonomy.</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Semester-IV</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Paper-II- </a:t>
            </a:r>
            <a:r>
              <a:rPr lang="en-US" sz="1800" b="1" dirty="0">
                <a:solidFill>
                  <a:srgbClr val="000000"/>
                </a:solidFill>
                <a:effectLst/>
                <a:latin typeface="Times New Roman" panose="02020603050405020304" pitchFamily="18" charset="0"/>
                <a:ea typeface="Times New Roman" panose="02020603050405020304" pitchFamily="18" charset="0"/>
              </a:rPr>
              <a:t>Govt.</a:t>
            </a:r>
            <a:r>
              <a:rPr lang="en-US" sz="1800" kern="100" dirty="0">
                <a:solidFill>
                  <a:srgbClr val="000000"/>
                </a:solidFill>
                <a:effectLst/>
                <a:latin typeface="Times New Roman" panose="02020603050405020304" pitchFamily="18" charset="0"/>
                <a:ea typeface="Times New Roman" panose="02020603050405020304" pitchFamily="18" charset="0"/>
              </a:rPr>
              <a:t> </a:t>
            </a:r>
            <a:r>
              <a:rPr lang="en-US" b="1" dirty="0">
                <a:solidFill>
                  <a:srgbClr val="000000"/>
                </a:solidFill>
                <a:latin typeface="Times New Roman" panose="02020603050405020304" pitchFamily="18" charset="0"/>
              </a:rPr>
              <a:t>and Politics of Madhya Pradesh</a:t>
            </a:r>
          </a:p>
          <a:p>
            <a:endParaRPr lang="en-US" sz="1800" b="1" dirty="0">
              <a:solidFill>
                <a:srgbClr val="000000"/>
              </a:solidFill>
              <a:effectLst/>
              <a:latin typeface="Times New Roman" panose="02020603050405020304" pitchFamily="18" charset="0"/>
              <a:ea typeface="Times New Roman" panose="02020603050405020304" pitchFamily="18" charset="0"/>
            </a:endParaRPr>
          </a:p>
          <a:p>
            <a:endParaRPr lang="en-IN" b="1"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705094725"/>
              </p:ext>
            </p:extLst>
          </p:nvPr>
        </p:nvGraphicFramePr>
        <p:xfrm>
          <a:off x="647700" y="2893695"/>
          <a:ext cx="5562600" cy="459549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tx1"/>
                          </a:solidFill>
                          <a:latin typeface="Times New Roman" pitchFamily="18" charset="0"/>
                          <a:ea typeface="+mn-ea"/>
                          <a:cs typeface="Times New Roman" pitchFamily="18" charset="0"/>
                        </a:rPr>
                        <a:t>Explain </a:t>
                      </a:r>
                      <a:r>
                        <a:rPr lang="en-US" sz="1600" b="0" kern="1200" dirty="0">
                          <a:solidFill>
                            <a:schemeClr val="tx1"/>
                          </a:solidFill>
                          <a:latin typeface="Times New Roman" pitchFamily="18" charset="0"/>
                          <a:ea typeface="+mn-ea"/>
                          <a:cs typeface="Times New Roman" pitchFamily="18" charset="0"/>
                        </a:rPr>
                        <a:t>reorganization of States (1956) and Formation of Madhya Pradesh. Division of Madhya Pradesh.</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US" sz="1600" b="0" kern="1200" dirty="0">
                          <a:solidFill>
                            <a:schemeClr val="tx1"/>
                          </a:solidFill>
                          <a:latin typeface="Times New Roman" pitchFamily="18" charset="0"/>
                          <a:ea typeface="+mn-ea"/>
                          <a:cs typeface="Times New Roman" pitchFamily="18" charset="0"/>
                        </a:rPr>
                        <a:t>Explain  Powers, Position and Role of Governor </a:t>
                      </a:r>
                    </a:p>
                    <a:p>
                      <a:r>
                        <a:rPr lang="en-US" sz="1600" b="0" kern="1200" dirty="0">
                          <a:solidFill>
                            <a:schemeClr val="tx1"/>
                          </a:solidFill>
                          <a:latin typeface="Times New Roman" pitchFamily="18" charset="0"/>
                          <a:ea typeface="+mn-ea"/>
                          <a:cs typeface="Times New Roman" pitchFamily="18" charset="0"/>
                        </a:rPr>
                        <a:t>Chief Minister and Council of Ministers : Powers, Position and Role. State Legislative Assembly: Organization and Powers. High Court : Jurisdiction and Role.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kern="1200" dirty="0">
                          <a:solidFill>
                            <a:schemeClr val="dk1"/>
                          </a:solidFill>
                          <a:latin typeface="Times New Roman" pitchFamily="18" charset="0"/>
                          <a:ea typeface="+mn-ea"/>
                          <a:cs typeface="Times New Roman" pitchFamily="18" charset="0"/>
                        </a:rPr>
                        <a:t>Explain </a:t>
                      </a:r>
                      <a:r>
                        <a:rPr lang="en-US" sz="1600" kern="1200" dirty="0">
                          <a:solidFill>
                            <a:schemeClr val="dk1"/>
                          </a:solidFill>
                          <a:latin typeface="Times New Roman" pitchFamily="18" charset="0"/>
                          <a:ea typeface="+mn-ea"/>
                          <a:cs typeface="Times New Roman" pitchFamily="18" charset="0"/>
                        </a:rPr>
                        <a:t>Administration in Madhya Pradesh: Secretariat, Chief Secretary , Secretary, Commissioner.</a:t>
                      </a:r>
                    </a:p>
                    <a:p>
                      <a:r>
                        <a:rPr lang="en-US" sz="1600" kern="1200" dirty="0">
                          <a:solidFill>
                            <a:schemeClr val="dk1"/>
                          </a:solidFill>
                          <a:latin typeface="Times New Roman" pitchFamily="18" charset="0"/>
                          <a:ea typeface="+mn-ea"/>
                          <a:cs typeface="Times New Roman" pitchFamily="18" charset="0"/>
                        </a:rPr>
                        <a:t>District Administration in Madhya Pradesh : Role of Collector.</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a:t>
                      </a:r>
                      <a:r>
                        <a:rPr lang="en-US" sz="1600" kern="1200" dirty="0">
                          <a:solidFill>
                            <a:schemeClr val="dk1"/>
                          </a:solidFill>
                          <a:latin typeface="Times New Roman" pitchFamily="18" charset="0"/>
                          <a:ea typeface="+mn-ea"/>
                          <a:cs typeface="Times New Roman" pitchFamily="18" charset="0"/>
                        </a:rPr>
                        <a:t>Rural and Urban Local Self-Government in Madhya Pradesh ; Organization &amp; Powers.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kern="1200" dirty="0">
                          <a:solidFill>
                            <a:schemeClr val="dk1"/>
                          </a:solidFill>
                          <a:latin typeface="Times New Roman" pitchFamily="18" charset="0"/>
                          <a:ea typeface="+mn-ea"/>
                          <a:cs typeface="Times New Roman" pitchFamily="18" charset="0"/>
                        </a:rPr>
                        <a:t>Explain </a:t>
                      </a:r>
                      <a:r>
                        <a:rPr lang="en-US" sz="1600" kern="1200" dirty="0">
                          <a:solidFill>
                            <a:schemeClr val="dk1"/>
                          </a:solidFill>
                          <a:latin typeface="Times New Roman" pitchFamily="18" charset="0"/>
                          <a:ea typeface="+mn-ea"/>
                          <a:cs typeface="Times New Roman" pitchFamily="18" charset="0"/>
                        </a:rPr>
                        <a:t>Emerging Trends in Madhya Pradesh Politics of Tribals, Politics of Dalits, Naxalite Problem, Women and Politics. Electoral Politics and Voting Behavior.</a:t>
                      </a:r>
                    </a:p>
                    <a:p>
                      <a:r>
                        <a:rPr lang="en-US" sz="1600" kern="1200" dirty="0">
                          <a:solidFill>
                            <a:schemeClr val="dk1"/>
                          </a:solidFill>
                          <a:latin typeface="Times New Roman" pitchFamily="18" charset="0"/>
                          <a:ea typeface="+mn-ea"/>
                          <a:cs typeface="Times New Roman" pitchFamily="18" charset="0"/>
                        </a:rPr>
                        <a:t>Politics of Development in Madhya Pradesh.</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2286009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Semester-IV</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III- </a:t>
            </a:r>
            <a:r>
              <a:rPr lang="en-IN" b="1" dirty="0">
                <a:solidFill>
                  <a:schemeClr val="tx1"/>
                </a:solidFill>
                <a:latin typeface="Times New Roman" pitchFamily="18" charset="0"/>
                <a:cs typeface="Times New Roman" pitchFamily="18" charset="0"/>
              </a:rPr>
              <a:t>Advance Political Theory</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251219195"/>
              </p:ext>
            </p:extLst>
          </p:nvPr>
        </p:nvGraphicFramePr>
        <p:xfrm>
          <a:off x="685800" y="2870200"/>
          <a:ext cx="5562600" cy="348424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Explain. meaning nature significance, interpretation, problems, limitations and classical tradition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decline of political theory and modern. political theory.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Behaviouralism. and post- behaviouralism with theories of Berlin, Jean Blonded, GeanWilendel, Leo Strays.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end of Ideology and its effects on political theory.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kern="1200" dirty="0">
                          <a:solidFill>
                            <a:schemeClr val="dk1"/>
                          </a:solidFill>
                          <a:latin typeface="Times New Roman" pitchFamily="18" charset="0"/>
                          <a:ea typeface="+mn-ea"/>
                          <a:cs typeface="Times New Roman" pitchFamily="18" charset="0"/>
                        </a:rPr>
                        <a:t>Explain Democracy, Idealism, Martism, Socialism and Fascism.</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Semester-IV</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IV-</a:t>
            </a:r>
            <a:r>
              <a:rPr lang="en-IN" b="1" dirty="0">
                <a:solidFill>
                  <a:schemeClr val="tx1"/>
                </a:solidFill>
                <a:latin typeface="Times New Roman" pitchFamily="18" charset="0"/>
                <a:cs typeface="Times New Roman" pitchFamily="18" charset="0"/>
              </a:rPr>
              <a:t>Diplomacy And Human Rights(Special Reference to M.P.)</a:t>
            </a:r>
            <a:endParaRPr lang="en-US" b="1" dirty="0">
              <a:solidFill>
                <a:schemeClr val="tx1"/>
              </a:solidFill>
              <a:latin typeface="Times New Roman" pitchFamily="18" charset="0"/>
              <a:cs typeface="Times New Roman" pitchFamily="18" charset="0"/>
            </a:endParaRPr>
          </a:p>
          <a:p>
            <a:endParaRPr lang="en-US"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85800" y="2819400"/>
          <a:ext cx="5562600" cy="530352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buFont typeface="+mj-lt"/>
                        <a:buNone/>
                      </a:pPr>
                      <a:r>
                        <a:rPr lang="en-US" sz="1600" b="0" i="0" dirty="0">
                          <a:solidFill>
                            <a:srgbClr val="222222"/>
                          </a:solidFill>
                          <a:latin typeface="Times New Roman" pitchFamily="18" charset="0"/>
                          <a:cs typeface="Times New Roman" pitchFamily="18" charset="0"/>
                        </a:rPr>
                        <a:t>Demonstrate in-depth knowledge of transnational diplomacy and its contemporary challenges, from the perspective of multiple actors, such as a civil service department, multilateral body, international</a:t>
                      </a:r>
                      <a:r>
                        <a:rPr lang="en-US" sz="1600" b="0" i="0" baseline="0" dirty="0">
                          <a:solidFill>
                            <a:srgbClr val="222222"/>
                          </a:solidFill>
                          <a:latin typeface="Times New Roman" pitchFamily="18" charset="0"/>
                          <a:cs typeface="Times New Roman" pitchFamily="18" charset="0"/>
                        </a:rPr>
                        <a:t> </a:t>
                      </a:r>
                      <a:r>
                        <a:rPr lang="en-US" sz="1600" b="0" i="0" dirty="0">
                          <a:solidFill>
                            <a:srgbClr val="222222"/>
                          </a:solidFill>
                          <a:latin typeface="Times New Roman" pitchFamily="18" charset="0"/>
                          <a:cs typeface="Times New Roman" pitchFamily="18" charset="0"/>
                        </a:rPr>
                        <a:t>corporation or non-government organization;</a:t>
                      </a:r>
                    </a:p>
                    <a:p>
                      <a:pPr marL="0" marR="0" lvl="0" indent="0" algn="just" defTabSz="914400" rtl="0" eaLnBrk="1" fontAlgn="auto" latinLnBrk="0" hangingPunct="1">
                        <a:lnSpc>
                          <a:spcPct val="100000"/>
                        </a:lnSpc>
                        <a:spcBef>
                          <a:spcPts val="0"/>
                        </a:spcBef>
                        <a:spcAft>
                          <a:spcPts val="1000"/>
                        </a:spcAft>
                        <a:buClrTx/>
                        <a:buSzTx/>
                        <a:buFont typeface="+mj-lt"/>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latin typeface="Times New Roman" pitchFamily="18" charset="0"/>
                          <a:ea typeface="+mn-ea"/>
                          <a:cs typeface="Times New Roman" pitchFamily="18" charset="0"/>
                        </a:rPr>
                        <a:t>Display effective diplomatic skills with the ability to engage with transnational issues in a globalised environment with the use of negotiation, persuasion, advocacy and protocol;</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32587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i="0" kern="1200" dirty="0">
                          <a:solidFill>
                            <a:schemeClr val="dk1"/>
                          </a:solidFill>
                          <a:latin typeface="Times New Roman" pitchFamily="18" charset="0"/>
                          <a:ea typeface="+mn-ea"/>
                          <a:cs typeface="Times New Roman" pitchFamily="18" charset="0"/>
                        </a:rPr>
                        <a:t>Use theories of diplomatic studies to reflect upon the global management of the world’s problems through diplomatic dialogue, and the role of the use of force, and design multi-stakeholder processes that lead to solutions;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26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GB" sz="1600" kern="1200" dirty="0">
                          <a:solidFill>
                            <a:schemeClr val="dk1"/>
                          </a:solidFill>
                          <a:latin typeface="Times New Roman" pitchFamily="18" charset="0"/>
                          <a:ea typeface="+mn-ea"/>
                          <a:cs typeface="Times New Roman" pitchFamily="18" charset="0"/>
                        </a:rPr>
                        <a:t>Managing their own work effectively</a:t>
                      </a:r>
                      <a:endParaRPr lang="en-US" sz="160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33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GB" sz="1600" kern="1200" dirty="0">
                          <a:solidFill>
                            <a:schemeClr val="dk1"/>
                          </a:solidFill>
                          <a:latin typeface="Times New Roman" pitchFamily="18" charset="0"/>
                          <a:ea typeface="+mn-ea"/>
                          <a:cs typeface="Times New Roman" pitchFamily="18" charset="0"/>
                        </a:rPr>
                        <a:t>Work effectively with others inside and outside human rights organisations</a:t>
                      </a:r>
                      <a:endParaRPr lang="en-US" sz="1600" kern="1200" dirty="0">
                        <a:solidFill>
                          <a:schemeClr val="dk1"/>
                        </a:solidFill>
                        <a:latin typeface="Times New Roman" pitchFamily="18" charset="0"/>
                        <a:ea typeface="+mn-ea"/>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IN" sz="2400" b="1" dirty="0">
              <a:solidFill>
                <a:srgbClr val="C0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a:t>
            </a:r>
            <a:r>
              <a:rPr lang="en-IN" b="1" dirty="0">
                <a:solidFill>
                  <a:schemeClr val="tx1"/>
                </a:solidFill>
                <a:latin typeface="Times New Roman" pitchFamily="18" charset="0"/>
                <a:cs typeface="Times New Roman" pitchFamily="18" charset="0"/>
              </a:rPr>
              <a:t>Modern Indian Political Thought.</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271855104"/>
              </p:ext>
            </p:extLst>
          </p:nvPr>
        </p:nvGraphicFramePr>
        <p:xfrm>
          <a:off x="685800" y="2667000"/>
          <a:ext cx="5562600" cy="240093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Students will be able to know about genesis and growth of Indian Political though and the Indian Renaissance.</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They will be able to learn ideas of Mahatma Gandhi relating to ideas like </a:t>
                      </a:r>
                      <a:r>
                        <a:rPr lang="en-IN" sz="1600" b="0" kern="1200" dirty="0" err="1">
                          <a:solidFill>
                            <a:schemeClr val="dk1"/>
                          </a:solidFill>
                          <a:latin typeface="Times New Roman" pitchFamily="18" charset="0"/>
                          <a:ea typeface="+mn-ea"/>
                          <a:cs typeface="Times New Roman" pitchFamily="18" charset="0"/>
                        </a:rPr>
                        <a:t>Satya</a:t>
                      </a:r>
                      <a:r>
                        <a:rPr lang="en-IN" sz="1600" b="0" kern="1200" dirty="0">
                          <a:solidFill>
                            <a:schemeClr val="dk1"/>
                          </a:solidFill>
                          <a:latin typeface="Times New Roman" pitchFamily="18" charset="0"/>
                          <a:ea typeface="+mn-ea"/>
                          <a:cs typeface="Times New Roman" pitchFamily="18" charset="0"/>
                        </a:rPr>
                        <a:t>, Dharma, Ahinsa, </a:t>
                      </a:r>
                      <a:r>
                        <a:rPr lang="en-IN" sz="1600" b="0" kern="1200" dirty="0" err="1">
                          <a:solidFill>
                            <a:schemeClr val="dk1"/>
                          </a:solidFill>
                          <a:latin typeface="Times New Roman" pitchFamily="18" charset="0"/>
                          <a:ea typeface="+mn-ea"/>
                          <a:cs typeface="Times New Roman" pitchFamily="18" charset="0"/>
                        </a:rPr>
                        <a:t>Astey</a:t>
                      </a:r>
                      <a:r>
                        <a:rPr lang="en-IN" sz="1600" b="0" kern="1200" dirty="0">
                          <a:solidFill>
                            <a:schemeClr val="dk1"/>
                          </a:solidFill>
                          <a:latin typeface="Times New Roman" pitchFamily="18" charset="0"/>
                          <a:ea typeface="+mn-ea"/>
                          <a:cs typeface="Times New Roman" pitchFamily="18" charset="0"/>
                        </a:rPr>
                        <a:t>, </a:t>
                      </a:r>
                      <a:r>
                        <a:rPr lang="en-IN" sz="1600" b="0" kern="1200" dirty="0" err="1">
                          <a:solidFill>
                            <a:schemeClr val="dk1"/>
                          </a:solidFill>
                          <a:latin typeface="Times New Roman" pitchFamily="18" charset="0"/>
                          <a:ea typeface="+mn-ea"/>
                          <a:cs typeface="Times New Roman" pitchFamily="18" charset="0"/>
                        </a:rPr>
                        <a:t>Aparigraha</a:t>
                      </a:r>
                      <a:r>
                        <a:rPr lang="en-IN" sz="1600" b="0" kern="1200" dirty="0">
                          <a:solidFill>
                            <a:schemeClr val="dk1"/>
                          </a:solidFill>
                          <a:latin typeface="Times New Roman" pitchFamily="18" charset="0"/>
                          <a:ea typeface="+mn-ea"/>
                          <a:cs typeface="Times New Roman" pitchFamily="18" charset="0"/>
                        </a:rPr>
                        <a:t>, </a:t>
                      </a:r>
                      <a:r>
                        <a:rPr lang="en-IN" sz="1600" b="0" kern="1200" dirty="0" err="1">
                          <a:solidFill>
                            <a:schemeClr val="dk1"/>
                          </a:solidFill>
                          <a:latin typeface="Times New Roman" pitchFamily="18" charset="0"/>
                          <a:ea typeface="+mn-ea"/>
                          <a:cs typeface="Times New Roman" pitchFamily="18" charset="0"/>
                        </a:rPr>
                        <a:t>Swadeshi</a:t>
                      </a:r>
                      <a:r>
                        <a:rPr lang="en-IN" sz="1600" b="0" kern="1200" dirty="0">
                          <a:solidFill>
                            <a:schemeClr val="dk1"/>
                          </a:solidFill>
                          <a:latin typeface="Times New Roman" pitchFamily="18" charset="0"/>
                          <a:ea typeface="+mn-ea"/>
                          <a:cs typeface="Times New Roman" pitchFamily="18" charset="0"/>
                        </a:rPr>
                        <a:t> etc. Gandhi’s social reforms, political leadership etc.</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Students will be able to learn about political leaders and social reformers.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IN" sz="2400"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II-</a:t>
            </a:r>
            <a:r>
              <a:rPr lang="en-IN" b="1" dirty="0">
                <a:solidFill>
                  <a:schemeClr val="tx1"/>
                </a:solidFill>
                <a:latin typeface="Times New Roman" pitchFamily="18" charset="0"/>
                <a:cs typeface="Times New Roman" pitchFamily="18" charset="0"/>
              </a:rPr>
              <a:t>Comparative politics.</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665909411"/>
              </p:ext>
            </p:extLst>
          </p:nvPr>
        </p:nvGraphicFramePr>
        <p:xfrm>
          <a:off x="685800" y="2667000"/>
          <a:ext cx="5562600" cy="348424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Explain</a:t>
                      </a:r>
                      <a:r>
                        <a:rPr lang="en-US" sz="1600" b="0" kern="1200" baseline="0" dirty="0">
                          <a:solidFill>
                            <a:schemeClr val="tx1"/>
                          </a:solidFill>
                          <a:latin typeface="Times New Roman" pitchFamily="18" charset="0"/>
                          <a:ea typeface="+mn-ea"/>
                          <a:cs typeface="Times New Roman" pitchFamily="18" charset="0"/>
                        </a:rPr>
                        <a:t> meaning, nature ,scope, evolution, perspectives and behavioral framework.</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Easter's ,Almonds and Powell's structural functional approach.</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political development approach and analysis of Lucian Pyre,</a:t>
                      </a:r>
                      <a:r>
                        <a:rPr lang="en-US" sz="1600" b="0" kern="1200" baseline="0" dirty="0">
                          <a:solidFill>
                            <a:schemeClr val="dk1"/>
                          </a:solidFill>
                          <a:latin typeface="Times New Roman" pitchFamily="18" charset="0"/>
                          <a:ea typeface="+mn-ea"/>
                          <a:cs typeface="Times New Roman" pitchFamily="18" charset="0"/>
                        </a:rPr>
                        <a:t> Huntington, Almond and organize, Political modernism and culture.</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baseline="0" dirty="0">
                          <a:solidFill>
                            <a:schemeClr val="dk1"/>
                          </a:solidFill>
                          <a:latin typeface="Times New Roman" pitchFamily="18" charset="0"/>
                          <a:ea typeface="+mn-ea"/>
                          <a:cs typeface="Times New Roman" pitchFamily="18" charset="0"/>
                        </a:rPr>
                        <a:t> </a:t>
                      </a:r>
                      <a:r>
                        <a:rPr lang="en-US" sz="1600" b="0" kern="1200">
                          <a:solidFill>
                            <a:schemeClr val="dk1"/>
                          </a:solidFill>
                          <a:latin typeface="Times New Roman" pitchFamily="18" charset="0"/>
                          <a:ea typeface="+mn-ea"/>
                          <a:cs typeface="Times New Roman" pitchFamily="18" charset="0"/>
                        </a:rPr>
                        <a:t>Explain </a:t>
                      </a:r>
                      <a:r>
                        <a:rPr lang="en-US" sz="1600" b="0" kern="1200" baseline="0">
                          <a:solidFill>
                            <a:schemeClr val="dk1"/>
                          </a:solidFill>
                          <a:latin typeface="Times New Roman" pitchFamily="18" charset="0"/>
                          <a:ea typeface="+mn-ea"/>
                          <a:cs typeface="Times New Roman" pitchFamily="18" charset="0"/>
                        </a:rPr>
                        <a:t>students </a:t>
                      </a:r>
                      <a:r>
                        <a:rPr lang="en-US" sz="1600" b="0" kern="1200" baseline="0" dirty="0">
                          <a:solidFill>
                            <a:schemeClr val="dk1"/>
                          </a:solidFill>
                          <a:latin typeface="Times New Roman" pitchFamily="18" charset="0"/>
                          <a:ea typeface="+mn-ea"/>
                          <a:cs typeface="Times New Roman" pitchFamily="18" charset="0"/>
                        </a:rPr>
                        <a:t>about Marxian-</a:t>
                      </a:r>
                      <a:r>
                        <a:rPr lang="en-US" sz="1600" b="0" kern="1200" baseline="0" dirty="0" err="1">
                          <a:solidFill>
                            <a:schemeClr val="dk1"/>
                          </a:solidFill>
                          <a:latin typeface="Times New Roman" pitchFamily="18" charset="0"/>
                          <a:ea typeface="+mn-ea"/>
                          <a:cs typeface="Times New Roman" pitchFamily="18" charset="0"/>
                        </a:rPr>
                        <a:t>Leninistic</a:t>
                      </a:r>
                      <a:r>
                        <a:rPr lang="en-US" sz="1600" b="0" kern="1200" baseline="0" dirty="0">
                          <a:solidFill>
                            <a:schemeClr val="dk1"/>
                          </a:solidFill>
                          <a:latin typeface="Times New Roman" pitchFamily="18" charset="0"/>
                          <a:ea typeface="+mn-ea"/>
                          <a:cs typeface="Times New Roman" pitchFamily="18" charset="0"/>
                        </a:rPr>
                        <a:t> approach in comparative politics.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a:t>
                      </a:r>
                      <a:r>
                        <a:rPr lang="en-US" sz="1600" b="0" kern="1200" baseline="0" dirty="0">
                          <a:solidFill>
                            <a:schemeClr val="dk1"/>
                          </a:solidFill>
                          <a:latin typeface="Times New Roman" pitchFamily="18" charset="0"/>
                          <a:ea typeface="+mn-ea"/>
                          <a:cs typeface="Times New Roman" pitchFamily="18" charset="0"/>
                        </a:rPr>
                        <a:t> political Elites, political socialization, political participation and political communication.</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III- </a:t>
            </a:r>
            <a:r>
              <a:rPr lang="en-IN" b="1" dirty="0">
                <a:solidFill>
                  <a:schemeClr val="tx1"/>
                </a:solidFill>
                <a:latin typeface="Times New Roman" pitchFamily="18" charset="0"/>
                <a:cs typeface="Times New Roman" pitchFamily="18" charset="0"/>
              </a:rPr>
              <a:t>International Politics &amp; Contemporary Political Issues</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268257649"/>
              </p:ext>
            </p:extLst>
          </p:nvPr>
        </p:nvGraphicFramePr>
        <p:xfrm>
          <a:off x="685800" y="2819400"/>
          <a:ext cx="5562600" cy="379603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Explain</a:t>
                      </a:r>
                      <a:r>
                        <a:rPr lang="en-US" sz="1600" b="0" kern="1200" baseline="0" dirty="0">
                          <a:solidFill>
                            <a:schemeClr val="tx1"/>
                          </a:solidFill>
                          <a:latin typeface="Times New Roman" pitchFamily="18" charset="0"/>
                          <a:ea typeface="+mn-ea"/>
                          <a:cs typeface="Times New Roman" pitchFamily="18" charset="0"/>
                        </a:rPr>
                        <a:t> meaning, nature ,scope, theories like realism, idealism, system theory and decision making theory.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about the power, balance of power, collective security, imperialism, colonialism</a:t>
                      </a:r>
                      <a:r>
                        <a:rPr lang="en-US" sz="1600" b="0" kern="1200" baseline="0" dirty="0">
                          <a:solidFill>
                            <a:schemeClr val="dk1"/>
                          </a:solidFill>
                          <a:latin typeface="Times New Roman" pitchFamily="18" charset="0"/>
                          <a:ea typeface="+mn-ea"/>
                          <a:cs typeface="Times New Roman" pitchFamily="18" charset="0"/>
                        </a:rPr>
                        <a:t> and new colonialism, war, national interest and ideology of oorality.</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concepts like Non-Align</a:t>
                      </a:r>
                      <a:r>
                        <a:rPr lang="en-US" sz="1600" b="0" kern="1200" baseline="0" dirty="0">
                          <a:solidFill>
                            <a:schemeClr val="dk1"/>
                          </a:solidFill>
                          <a:latin typeface="Times New Roman" pitchFamily="18" charset="0"/>
                          <a:ea typeface="+mn-ea"/>
                          <a:cs typeface="Times New Roman" pitchFamily="18" charset="0"/>
                        </a:rPr>
                        <a:t> movement, role and pelevance,SAARC,ASEEN,OPAC,OAS, CTBT,NPT,PNE AND post Cold War,</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North-South Dialogue, Globalization and WTO and Liberalization.</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a:t>
                      </a:r>
                      <a:r>
                        <a:rPr lang="en-US" sz="1600" b="0" kern="1200" baseline="0" dirty="0">
                          <a:solidFill>
                            <a:schemeClr val="dk1"/>
                          </a:solidFill>
                          <a:latin typeface="Times New Roman" pitchFamily="18" charset="0"/>
                          <a:ea typeface="+mn-ea"/>
                          <a:cs typeface="Times New Roman" pitchFamily="18" charset="0"/>
                        </a:rPr>
                        <a:t> Environmental issue, Rio Declaration, Rio-Bio diversity agreement and Cross- border Terrorism.</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IV-</a:t>
            </a:r>
            <a:r>
              <a:rPr lang="en-IN" b="1" dirty="0">
                <a:solidFill>
                  <a:schemeClr val="tx1"/>
                </a:solidFill>
                <a:latin typeface="Times New Roman" pitchFamily="18" charset="0"/>
                <a:cs typeface="Times New Roman" pitchFamily="18" charset="0"/>
              </a:rPr>
              <a:t>Major Ideas and Issues in Public Admistration.</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080390052"/>
              </p:ext>
            </p:extLst>
          </p:nvPr>
        </p:nvGraphicFramePr>
        <p:xfrm>
          <a:off x="685800" y="2667000"/>
          <a:ext cx="5562600" cy="240093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Explain meaning mature,</a:t>
                      </a:r>
                      <a:r>
                        <a:rPr lang="en-US" sz="1600" b="0" kern="1200" baseline="0" dirty="0">
                          <a:solidFill>
                            <a:schemeClr val="tx1"/>
                          </a:solidFill>
                          <a:latin typeface="Times New Roman" pitchFamily="18" charset="0"/>
                          <a:ea typeface="+mn-ea"/>
                          <a:cs typeface="Times New Roman" pitchFamily="18" charset="0"/>
                        </a:rPr>
                        <a:t> scope, evolution, new public admistration and information technology and its impact.</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a:t>
                      </a:r>
                      <a:r>
                        <a:rPr lang="en-US" sz="1600" b="0" kern="1200" baseline="0" dirty="0">
                          <a:solidFill>
                            <a:schemeClr val="dk1"/>
                          </a:solidFill>
                          <a:latin typeface="Times New Roman" pitchFamily="18" charset="0"/>
                          <a:ea typeface="+mn-ea"/>
                          <a:cs typeface="Times New Roman" pitchFamily="18" charset="0"/>
                        </a:rPr>
                        <a:t> liberal, marxist and welfare State approaches to public admistration.</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financial admistration, Zero</a:t>
                      </a:r>
                      <a:r>
                        <a:rPr lang="en-US" sz="1600" b="0" kern="1200" baseline="0" dirty="0">
                          <a:solidFill>
                            <a:schemeClr val="dk1"/>
                          </a:solidFill>
                          <a:latin typeface="Times New Roman" pitchFamily="18" charset="0"/>
                          <a:ea typeface="+mn-ea"/>
                          <a:cs typeface="Times New Roman" pitchFamily="18" charset="0"/>
                        </a:rPr>
                        <a:t> base budgeting, economic development and its interaction with politics and administration, Economic liberalization and Globalization.</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r>
              <a:rPr lang="en-US" b="1" dirty="0">
                <a:solidFill>
                  <a:srgbClr val="FF0000"/>
                </a:solidFill>
                <a:latin typeface="Times New Roman" pitchFamily="18" charset="0"/>
                <a:cs typeface="Times New Roman" pitchFamily="18" charset="0"/>
              </a:rPr>
              <a:t>		</a:t>
            </a:r>
            <a:r>
              <a:rPr lang="en-US" sz="2400" b="1" dirty="0">
                <a:solidFill>
                  <a:srgbClr val="FF0000"/>
                </a:solidFill>
                <a:latin typeface="Times New Roman" pitchFamily="18" charset="0"/>
                <a:cs typeface="Times New Roman" pitchFamily="18" charset="0"/>
              </a:rPr>
              <a:t>Course Outcomes</a:t>
            </a:r>
          </a:p>
          <a:p>
            <a:endParaRPr lang="en-IN" sz="2400"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a:t>
            </a:r>
            <a:r>
              <a:rPr lang="en-IN" b="1" dirty="0">
                <a:solidFill>
                  <a:schemeClr val="tx1"/>
                </a:solidFill>
                <a:latin typeface="Times New Roman" pitchFamily="18" charset="0"/>
                <a:cs typeface="Times New Roman" pitchFamily="18" charset="0"/>
              </a:rPr>
              <a:t>Western Political Thought.</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879644033"/>
              </p:ext>
            </p:extLst>
          </p:nvPr>
        </p:nvGraphicFramePr>
        <p:xfrm>
          <a:off x="685800" y="2667000"/>
          <a:ext cx="5562600" cy="348424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Explain political thoughts of </a:t>
                      </a:r>
                      <a:r>
                        <a:rPr lang="en-US" sz="1600" b="0" kern="1200" baseline="0" dirty="0">
                          <a:solidFill>
                            <a:schemeClr val="tx1"/>
                          </a:solidFill>
                          <a:latin typeface="Times New Roman" pitchFamily="18" charset="0"/>
                          <a:ea typeface="+mn-ea"/>
                          <a:cs typeface="Times New Roman" pitchFamily="18" charset="0"/>
                        </a:rPr>
                        <a:t> Plato and Aristotle.</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medieval political thoughts</a:t>
                      </a:r>
                      <a:r>
                        <a:rPr lang="en-US" sz="1600" b="0" kern="1200" baseline="0" dirty="0">
                          <a:solidFill>
                            <a:schemeClr val="dk1"/>
                          </a:solidFill>
                          <a:latin typeface="Times New Roman" pitchFamily="18" charset="0"/>
                          <a:ea typeface="+mn-ea"/>
                          <a:cs typeface="Times New Roman" pitchFamily="18" charset="0"/>
                        </a:rPr>
                        <a:t> of St. Thomas Acquins, Maricilio, Machiavelli, Hubbes, Locke, Rausseau,  Montesque.</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a:t>
                      </a:r>
                      <a:r>
                        <a:rPr lang="en-US" sz="1600" b="0" kern="1200" baseline="0" dirty="0" err="1">
                          <a:solidFill>
                            <a:schemeClr val="dk1"/>
                          </a:solidFill>
                          <a:latin typeface="Times New Roman" pitchFamily="18" charset="0"/>
                          <a:ea typeface="+mn-ea"/>
                          <a:cs typeface="Times New Roman" pitchFamily="18" charset="0"/>
                        </a:rPr>
                        <a:t>Bantham</a:t>
                      </a:r>
                      <a:r>
                        <a:rPr lang="en-US" sz="1600" b="0" kern="1200" baseline="0" dirty="0">
                          <a:solidFill>
                            <a:schemeClr val="dk1"/>
                          </a:solidFill>
                          <a:latin typeface="Times New Roman" pitchFamily="18" charset="0"/>
                          <a:ea typeface="+mn-ea"/>
                          <a:cs typeface="Times New Roman" pitchFamily="18" charset="0"/>
                        </a:rPr>
                        <a:t>, </a:t>
                      </a:r>
                      <a:r>
                        <a:rPr lang="en-US" sz="1600" b="0" kern="1200" baseline="0" dirty="0" err="1">
                          <a:solidFill>
                            <a:schemeClr val="dk1"/>
                          </a:solidFill>
                          <a:latin typeface="Times New Roman" pitchFamily="18" charset="0"/>
                          <a:ea typeface="+mn-ea"/>
                          <a:cs typeface="Times New Roman" pitchFamily="18" charset="0"/>
                        </a:rPr>
                        <a:t>J.S.Mill</a:t>
                      </a:r>
                      <a:r>
                        <a:rPr lang="en-US" sz="1600" b="0" kern="1200" baseline="0" dirty="0">
                          <a:solidFill>
                            <a:schemeClr val="dk1"/>
                          </a:solidFill>
                          <a:latin typeface="Times New Roman" pitchFamily="18" charset="0"/>
                          <a:ea typeface="+mn-ea"/>
                          <a:cs typeface="Times New Roman" pitchFamily="18" charset="0"/>
                        </a:rPr>
                        <a:t>, Hegel Green.</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Marx,</a:t>
                      </a:r>
                      <a:r>
                        <a:rPr lang="en-US" sz="1600" b="0" kern="1200" baseline="0" dirty="0">
                          <a:solidFill>
                            <a:schemeClr val="dk1"/>
                          </a:solidFill>
                          <a:latin typeface="Times New Roman" pitchFamily="18" charset="0"/>
                          <a:ea typeface="+mn-ea"/>
                          <a:cs typeface="Times New Roman" pitchFamily="18" charset="0"/>
                        </a:rPr>
                        <a:t> Lenin, Mao-</a:t>
                      </a:r>
                      <a:r>
                        <a:rPr lang="en-US" sz="1600" b="0" kern="1200" baseline="0" dirty="0" err="1">
                          <a:solidFill>
                            <a:schemeClr val="dk1"/>
                          </a:solidFill>
                          <a:latin typeface="Times New Roman" pitchFamily="18" charset="0"/>
                          <a:ea typeface="+mn-ea"/>
                          <a:cs typeface="Times New Roman" pitchFamily="18" charset="0"/>
                        </a:rPr>
                        <a:t>Tse</a:t>
                      </a:r>
                      <a:r>
                        <a:rPr lang="en-US" sz="1600" b="0" kern="1200" baseline="0" dirty="0">
                          <a:solidFill>
                            <a:schemeClr val="dk1"/>
                          </a:solidFill>
                          <a:latin typeface="Times New Roman" pitchFamily="18" charset="0"/>
                          <a:ea typeface="+mn-ea"/>
                          <a:cs typeface="Times New Roman" pitchFamily="18" charset="0"/>
                        </a:rPr>
                        <a:t>-</a:t>
                      </a:r>
                      <a:r>
                        <a:rPr lang="en-US" sz="1600" b="0" kern="1200" baseline="0" dirty="0" err="1">
                          <a:solidFill>
                            <a:schemeClr val="dk1"/>
                          </a:solidFill>
                          <a:latin typeface="Times New Roman" pitchFamily="18" charset="0"/>
                          <a:ea typeface="+mn-ea"/>
                          <a:cs typeface="Times New Roman" pitchFamily="18" charset="0"/>
                        </a:rPr>
                        <a:t>Tusg</a:t>
                      </a:r>
                      <a:r>
                        <a:rPr lang="en-US" sz="1600" b="0" kern="1200" baseline="0" dirty="0">
                          <a:solidFill>
                            <a:schemeClr val="dk1"/>
                          </a:solidFill>
                          <a:latin typeface="Times New Roman" pitchFamily="18" charset="0"/>
                          <a:ea typeface="+mn-ea"/>
                          <a:cs typeface="Times New Roman" pitchFamily="18" charset="0"/>
                        </a:rPr>
                        <a:t>, New Leftism.</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a:t>
                      </a:r>
                      <a:r>
                        <a:rPr lang="en-US" sz="1600" b="0" kern="1200" baseline="0" dirty="0">
                          <a:solidFill>
                            <a:schemeClr val="dk1"/>
                          </a:solidFill>
                          <a:latin typeface="Times New Roman" pitchFamily="18" charset="0"/>
                          <a:ea typeface="+mn-ea"/>
                          <a:cs typeface="Times New Roman" pitchFamily="18" charset="0"/>
                        </a:rPr>
                        <a:t>Rawls,  </a:t>
                      </a:r>
                      <a:r>
                        <a:rPr lang="en-US" sz="1600" b="0" kern="1200" baseline="0" dirty="0" err="1">
                          <a:solidFill>
                            <a:schemeClr val="dk1"/>
                          </a:solidFill>
                          <a:latin typeface="Times New Roman" pitchFamily="18" charset="0"/>
                          <a:ea typeface="+mn-ea"/>
                          <a:cs typeface="Times New Roman" pitchFamily="18" charset="0"/>
                        </a:rPr>
                        <a:t>Nozic</a:t>
                      </a:r>
                      <a:r>
                        <a:rPr lang="en-US" sz="1600" b="0" kern="1200" baseline="0" dirty="0">
                          <a:solidFill>
                            <a:schemeClr val="dk1"/>
                          </a:solidFill>
                          <a:latin typeface="Times New Roman" pitchFamily="18" charset="0"/>
                          <a:ea typeface="+mn-ea"/>
                          <a:cs typeface="Times New Roman" pitchFamily="18" charset="0"/>
                        </a:rPr>
                        <a:t> and  Zio-Pal-</a:t>
                      </a:r>
                      <a:r>
                        <a:rPr lang="en-US" sz="1600" b="0" kern="1200" baseline="0" dirty="0" err="1">
                          <a:solidFill>
                            <a:schemeClr val="dk1"/>
                          </a:solidFill>
                          <a:latin typeface="Times New Roman" pitchFamily="18" charset="0"/>
                          <a:ea typeface="+mn-ea"/>
                          <a:cs typeface="Times New Roman" pitchFamily="18" charset="0"/>
                        </a:rPr>
                        <a:t>Sartra</a:t>
                      </a:r>
                      <a:r>
                        <a:rPr lang="en-US" sz="1600" b="0" kern="1200" baseline="0" dirty="0">
                          <a:solidFill>
                            <a:schemeClr val="dk1"/>
                          </a:solidFill>
                          <a:latin typeface="Times New Roman" pitchFamily="18" charset="0"/>
                          <a:ea typeface="+mn-ea"/>
                          <a:cs typeface="Times New Roman" pitchFamily="18" charset="0"/>
                        </a:rPr>
                        <a:t>.</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IN" sz="2400"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II-</a:t>
            </a:r>
            <a:r>
              <a:rPr lang="en-IN" b="1" dirty="0">
                <a:solidFill>
                  <a:schemeClr val="tx1"/>
                </a:solidFill>
                <a:latin typeface="Times New Roman" pitchFamily="18" charset="0"/>
                <a:cs typeface="Times New Roman" pitchFamily="18" charset="0"/>
              </a:rPr>
              <a:t>Politics of South Asian Countries(Pakistan, Bangladesh, Shri Lanka and Nepal)</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813246695"/>
              </p:ext>
            </p:extLst>
          </p:nvPr>
        </p:nvGraphicFramePr>
        <p:xfrm>
          <a:off x="685800" y="2895600"/>
          <a:ext cx="5562600" cy="4107815"/>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Explain economic</a:t>
                      </a:r>
                      <a:r>
                        <a:rPr lang="en-US" sz="1600" b="0" kern="1200" baseline="0" dirty="0">
                          <a:solidFill>
                            <a:schemeClr val="tx1"/>
                          </a:solidFill>
                          <a:latin typeface="Times New Roman" pitchFamily="18" charset="0"/>
                          <a:ea typeface="+mn-ea"/>
                          <a:cs typeface="Times New Roman" pitchFamily="18" charset="0"/>
                        </a:rPr>
                        <a:t> status, problems of constitution, main political issues since 1971 and status of democratic roots of  Position.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economy</a:t>
                      </a:r>
                      <a:r>
                        <a:rPr lang="en-US" sz="1600" b="0" kern="1200" baseline="0" dirty="0">
                          <a:solidFill>
                            <a:schemeClr val="dk1"/>
                          </a:solidFill>
                          <a:latin typeface="Times New Roman" pitchFamily="18" charset="0"/>
                          <a:ea typeface="+mn-ea"/>
                          <a:cs typeface="Times New Roman" pitchFamily="18" charset="0"/>
                        </a:rPr>
                        <a:t>, polity, main problems of constitution, political issues since 1971 and the status of  roots of Bangladesh.</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a:t>
                      </a:r>
                      <a:r>
                        <a:rPr lang="en-US" sz="1600" b="0" kern="1200" baseline="0" dirty="0">
                          <a:solidFill>
                            <a:schemeClr val="dk1"/>
                          </a:solidFill>
                          <a:latin typeface="Times New Roman" pitchFamily="18" charset="0"/>
                          <a:ea typeface="+mn-ea"/>
                          <a:cs typeface="Times New Roman" pitchFamily="18" charset="0"/>
                        </a:rPr>
                        <a:t> economic status, main problems of constitution since Independence, main political issues since 1971 and the stats of roots of democracy in Sri Lanka.</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economy and polity, main problems of constitution since independence, main problems</a:t>
                      </a:r>
                      <a:r>
                        <a:rPr lang="en-US" sz="1600" b="0" kern="1200" baseline="0" dirty="0">
                          <a:solidFill>
                            <a:schemeClr val="dk1"/>
                          </a:solidFill>
                          <a:latin typeface="Times New Roman" pitchFamily="18" charset="0"/>
                          <a:ea typeface="+mn-ea"/>
                          <a:cs typeface="Times New Roman" pitchFamily="18" charset="0"/>
                        </a:rPr>
                        <a:t> of constituting since 1948 main political issues and status of roots of democracy.</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Indians relation with 4 countries.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endParaRPr lang="en-IN" sz="2400"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III- </a:t>
            </a:r>
            <a:r>
              <a:rPr lang="en-IN" b="1" dirty="0">
                <a:solidFill>
                  <a:schemeClr val="tx1"/>
                </a:solidFill>
                <a:latin typeface="Times New Roman" pitchFamily="18" charset="0"/>
                <a:cs typeface="Times New Roman" pitchFamily="18" charset="0"/>
              </a:rPr>
              <a:t>International Organisation</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167119624"/>
              </p:ext>
            </p:extLst>
          </p:nvPr>
        </p:nvGraphicFramePr>
        <p:xfrm>
          <a:off x="685800" y="2667000"/>
          <a:ext cx="5562600" cy="341630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Explain  nature and role of League</a:t>
                      </a:r>
                      <a:r>
                        <a:rPr lang="en-US" sz="1600" b="0" kern="1200" baseline="0" dirty="0">
                          <a:solidFill>
                            <a:schemeClr val="tx1"/>
                          </a:solidFill>
                          <a:latin typeface="Times New Roman" pitchFamily="18" charset="0"/>
                          <a:ea typeface="+mn-ea"/>
                          <a:cs typeface="Times New Roman" pitchFamily="18" charset="0"/>
                        </a:rPr>
                        <a:t> of  nations.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structure</a:t>
                      </a:r>
                      <a:r>
                        <a:rPr lang="en-US" sz="1600" b="0" kern="1200" baseline="0" dirty="0">
                          <a:solidFill>
                            <a:schemeClr val="dk1"/>
                          </a:solidFill>
                          <a:latin typeface="Times New Roman" pitchFamily="18" charset="0"/>
                          <a:ea typeface="+mn-ea"/>
                          <a:cs typeface="Times New Roman" pitchFamily="18" charset="0"/>
                        </a:rPr>
                        <a:t>, functions and role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settlement of various issues</a:t>
                      </a:r>
                      <a:r>
                        <a:rPr lang="en-US" sz="1600" b="0" kern="1200" baseline="0" dirty="0">
                          <a:solidFill>
                            <a:schemeClr val="dk1"/>
                          </a:solidFill>
                          <a:latin typeface="Times New Roman" pitchFamily="18" charset="0"/>
                          <a:ea typeface="+mn-ea"/>
                          <a:cs typeface="Times New Roman" pitchFamily="18" charset="0"/>
                        </a:rPr>
                        <a:t> and economic and social development and the role of UN.</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role of UN in post –cold era, social,economic</a:t>
                      </a:r>
                      <a:r>
                        <a:rPr lang="en-US" sz="1600" b="0" kern="1200" baseline="0" dirty="0">
                          <a:solidFill>
                            <a:schemeClr val="dk1"/>
                          </a:solidFill>
                          <a:latin typeface="Times New Roman" pitchFamily="18" charset="0"/>
                          <a:ea typeface="+mn-ea"/>
                          <a:cs typeface="Times New Roman" pitchFamily="18" charset="0"/>
                        </a:rPr>
                        <a:t> and humanitarian area.</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UN </a:t>
                      </a:r>
                      <a:r>
                        <a:rPr lang="en-US" sz="1600" b="0" kern="1200" baseline="0" dirty="0">
                          <a:solidFill>
                            <a:schemeClr val="dk1"/>
                          </a:solidFill>
                          <a:latin typeface="Times New Roman" pitchFamily="18" charset="0"/>
                          <a:ea typeface="+mn-ea"/>
                          <a:cs typeface="Times New Roman" pitchFamily="18" charset="0"/>
                        </a:rPr>
                        <a:t> role in Disarmament and of third World’s achievement of goals.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IN" sz="2400"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a:t>
            </a:r>
            <a:endParaRPr lang="en-US"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Paper IV-</a:t>
            </a:r>
            <a:r>
              <a:rPr lang="en-IN" b="1" dirty="0">
                <a:solidFill>
                  <a:schemeClr val="tx1"/>
                </a:solidFill>
                <a:latin typeface="Times New Roman" pitchFamily="18" charset="0"/>
                <a:cs typeface="Times New Roman" pitchFamily="18" charset="0"/>
              </a:rPr>
              <a:t>Research Methodology</a:t>
            </a:r>
            <a:endParaRPr lang="en-US" b="1" dirty="0">
              <a:solidFill>
                <a:schemeClr val="tx1"/>
              </a:solidFill>
              <a:latin typeface="Times New Roman" pitchFamily="18" charset="0"/>
              <a:cs typeface="Times New Roman" pitchFamily="18" charset="0"/>
            </a:endParaRPr>
          </a:p>
          <a:p>
            <a:endParaRPr lang="en-IN" dirty="0">
              <a:solidFill>
                <a:prstClr val="black"/>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0" y="304800"/>
            <a:ext cx="6858000" cy="1565159"/>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637886771"/>
              </p:ext>
            </p:extLst>
          </p:nvPr>
        </p:nvGraphicFramePr>
        <p:xfrm>
          <a:off x="685800" y="2667000"/>
          <a:ext cx="5562600" cy="355219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Explain pure</a:t>
                      </a:r>
                      <a:r>
                        <a:rPr lang="en-US" sz="1600" b="0" kern="1200" baseline="0" dirty="0">
                          <a:solidFill>
                            <a:schemeClr val="tx1"/>
                          </a:solidFill>
                          <a:latin typeface="Times New Roman" pitchFamily="18" charset="0"/>
                          <a:ea typeface="+mn-ea"/>
                          <a:cs typeface="Times New Roman" pitchFamily="18" charset="0"/>
                        </a:rPr>
                        <a:t> and applied research, its importance and role, identification of problem and research design.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concept like</a:t>
                      </a:r>
                      <a:r>
                        <a:rPr lang="en-US" sz="1600" b="0" kern="1200" baseline="0" dirty="0">
                          <a:solidFill>
                            <a:schemeClr val="dk1"/>
                          </a:solidFill>
                          <a:latin typeface="Times New Roman" pitchFamily="18" charset="0"/>
                          <a:ea typeface="+mn-ea"/>
                          <a:cs typeface="Times New Roman" pitchFamily="18" charset="0"/>
                        </a:rPr>
                        <a:t> hypothesis its formulation variables testing and sampling methods.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p>
                      <a:pPr lvl="0" algn="l"/>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a:t>
                      </a:r>
                      <a:r>
                        <a:rPr lang="en-US" sz="1600" b="0" kern="1200" baseline="0" dirty="0">
                          <a:solidFill>
                            <a:schemeClr val="dk1"/>
                          </a:solidFill>
                          <a:latin typeface="Times New Roman" pitchFamily="18" charset="0"/>
                          <a:ea typeface="+mn-ea"/>
                          <a:cs typeface="Times New Roman" pitchFamily="18" charset="0"/>
                        </a:rPr>
                        <a:t> Tools and Techniques of data collection like observation , Questionnaires, Schedules, interviews, sampling and survey’s  techniques.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a:t>
                      </a:r>
                      <a:r>
                        <a:rPr lang="en-US" sz="1600" b="0" kern="1200" baseline="0" dirty="0">
                          <a:solidFill>
                            <a:schemeClr val="dk1"/>
                          </a:solidFill>
                          <a:latin typeface="Times New Roman" pitchFamily="18" charset="0"/>
                          <a:ea typeface="+mn-ea"/>
                          <a:cs typeface="Times New Roman" pitchFamily="18" charset="0"/>
                        </a:rPr>
                        <a:t> case study techniques, role ,importance, pilot studies and panel studies.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dk1"/>
                          </a:solidFill>
                          <a:latin typeface="Times New Roman" pitchFamily="18" charset="0"/>
                          <a:ea typeface="+mn-ea"/>
                          <a:cs typeface="Times New Roman" pitchFamily="18" charset="0"/>
                        </a:rPr>
                        <a:t>Explain theory</a:t>
                      </a:r>
                      <a:r>
                        <a:rPr lang="en-US" sz="1600" b="0" kern="1200" baseline="0" dirty="0">
                          <a:solidFill>
                            <a:schemeClr val="dk1"/>
                          </a:solidFill>
                          <a:latin typeface="Times New Roman" pitchFamily="18" charset="0"/>
                          <a:ea typeface="+mn-ea"/>
                          <a:cs typeface="Times New Roman" pitchFamily="18" charset="0"/>
                        </a:rPr>
                        <a:t> formulations in social sciences like surveys, report writing-merits, demerits, purpose and contents.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94</TotalTime>
  <Words>2025</Words>
  <Application>Microsoft Office PowerPoint</Application>
  <PresentationFormat>On-screen Show (4:3)</PresentationFormat>
  <Paragraphs>320</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Acer</dc:creator>
  <cp:lastModifiedBy>Acer</cp:lastModifiedBy>
  <cp:revision>30</cp:revision>
  <dcterms:created xsi:type="dcterms:W3CDTF">2024-08-06T06:33:10Z</dcterms:created>
  <dcterms:modified xsi:type="dcterms:W3CDTF">2024-09-03T06:31:53Z</dcterms:modified>
</cp:coreProperties>
</file>